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1" Type="http://schemas.openxmlformats.org/officeDocument/2006/relationships/slide" Target="slides/slide5.xml"/><Relationship Id="rId10" Type="http://schemas.openxmlformats.org/officeDocument/2006/relationships/slide" Target="slides/slide4.xml"/><Relationship Id="rId12" Type="http://schemas.openxmlformats.org/officeDocument/2006/relationships/slide" Target="slides/slide6.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563462be56_0_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563462be56_0_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563462be5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563462be5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563462be56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63462be56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Transient dynamics = short-term dynamics, not same as long-term dynamics</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Blue line = unfished population size distribution</a:t>
            </a:r>
            <a:endParaRPr/>
          </a:p>
          <a:p>
            <a:pPr indent="-298450" lvl="0" marL="457200" rtl="0" algn="l">
              <a:spcBef>
                <a:spcPts val="0"/>
              </a:spcBef>
              <a:spcAft>
                <a:spcPts val="0"/>
              </a:spcAft>
              <a:buSzPts val="1100"/>
              <a:buChar char="-"/>
            </a:pPr>
            <a:r>
              <a:rPr lang="en"/>
              <a:t>Red line = current population size distribution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Key findings state that the eventual increase in abundance and biomass inside reserves depends on the level of fishing in that area prior to reserve implementation,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rPr>
              <a:t>Open population dynamics with stochastic recruitment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rate at which the age structure fills in and biomass increases depends on the species’ natural mortality rate, von Bertalanffy growth rate, variability in recruitment, and the age at entry into the fishery (Kaplan et al. in review; White et al. 2013).</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563462be56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563462be56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563462be56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63462be56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563462be56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563462be56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1C4587"/>
                </a:solidFill>
              </a:rPr>
              <a:t>Lower mortality (M) + higher growth rates (k) = shorter timescales</a:t>
            </a:r>
            <a:endParaRPr sz="2000">
              <a:solidFill>
                <a:srgbClr val="1C4587"/>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CFE2F3"/>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12.png"/><Relationship Id="rId6"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1.jpg"/><Relationship Id="rId4" Type="http://schemas.openxmlformats.org/officeDocument/2006/relationships/image" Target="../media/image6.jpg"/><Relationship Id="rId5"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25"/>
          <p:cNvSpPr txBox="1"/>
          <p:nvPr>
            <p:ph type="ctrTitle"/>
          </p:nvPr>
        </p:nvSpPr>
        <p:spPr>
          <a:xfrm>
            <a:off x="301800" y="323650"/>
            <a:ext cx="8540400" cy="14394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3000">
                <a:solidFill>
                  <a:srgbClr val="1C4587"/>
                </a:solidFill>
                <a:latin typeface="Times New Roman"/>
                <a:ea typeface="Times New Roman"/>
                <a:cs typeface="Times New Roman"/>
                <a:sym typeface="Times New Roman"/>
              </a:rPr>
              <a:t>Implications of Transient Dynamics and Stochasticity for Adaptive Management of Marine Reserves</a:t>
            </a:r>
            <a:endParaRPr>
              <a:solidFill>
                <a:srgbClr val="1C4587"/>
              </a:solidFill>
            </a:endParaRPr>
          </a:p>
        </p:txBody>
      </p:sp>
      <p:sp>
        <p:nvSpPr>
          <p:cNvPr id="100" name="Google Shape;100;p25"/>
          <p:cNvSpPr txBox="1"/>
          <p:nvPr>
            <p:ph idx="1" type="subTitle"/>
          </p:nvPr>
        </p:nvSpPr>
        <p:spPr>
          <a:xfrm>
            <a:off x="301800" y="1928825"/>
            <a:ext cx="5023800" cy="138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1C4587"/>
                </a:solidFill>
              </a:rPr>
              <a:t>Victoria Quennessen</a:t>
            </a:r>
            <a:endParaRPr sz="2400">
              <a:solidFill>
                <a:srgbClr val="1C4587"/>
              </a:solidFill>
            </a:endParaRPr>
          </a:p>
          <a:p>
            <a:pPr indent="0" lvl="0" marL="0" rtl="0" algn="l">
              <a:spcBef>
                <a:spcPts val="0"/>
              </a:spcBef>
              <a:spcAft>
                <a:spcPts val="0"/>
              </a:spcAft>
              <a:buNone/>
            </a:pPr>
            <a:r>
              <a:rPr lang="en" sz="1400">
                <a:solidFill>
                  <a:srgbClr val="1C4587"/>
                </a:solidFill>
              </a:rPr>
              <a:t>MS Student in Fisheries Science</a:t>
            </a:r>
            <a:endParaRPr sz="1400">
              <a:solidFill>
                <a:srgbClr val="1C4587"/>
              </a:solidFill>
            </a:endParaRPr>
          </a:p>
          <a:p>
            <a:pPr indent="0" lvl="0" marL="0" rtl="0" algn="l">
              <a:spcBef>
                <a:spcPts val="0"/>
              </a:spcBef>
              <a:spcAft>
                <a:spcPts val="0"/>
              </a:spcAft>
              <a:buNone/>
            </a:pPr>
            <a:r>
              <a:rPr lang="en" sz="1400">
                <a:solidFill>
                  <a:srgbClr val="1C4587"/>
                </a:solidFill>
              </a:rPr>
              <a:t>IB 599: Analytical Workflows</a:t>
            </a:r>
            <a:endParaRPr sz="1400">
              <a:solidFill>
                <a:srgbClr val="1C4587"/>
              </a:solidFill>
            </a:endParaRPr>
          </a:p>
          <a:p>
            <a:pPr indent="0" lvl="0" marL="0" rtl="0" algn="l">
              <a:spcBef>
                <a:spcPts val="0"/>
              </a:spcBef>
              <a:spcAft>
                <a:spcPts val="0"/>
              </a:spcAft>
              <a:buNone/>
            </a:pPr>
            <a:r>
              <a:rPr lang="en" sz="1400">
                <a:solidFill>
                  <a:srgbClr val="1C4587"/>
                </a:solidFill>
              </a:rPr>
              <a:t>Initial Presentation</a:t>
            </a:r>
            <a:endParaRPr sz="1400">
              <a:solidFill>
                <a:srgbClr val="1C4587"/>
              </a:solidFill>
            </a:endParaRPr>
          </a:p>
          <a:p>
            <a:pPr indent="0" lvl="0" marL="0" rtl="0" algn="l">
              <a:spcBef>
                <a:spcPts val="0"/>
              </a:spcBef>
              <a:spcAft>
                <a:spcPts val="0"/>
              </a:spcAft>
              <a:buNone/>
            </a:pPr>
            <a:r>
              <a:rPr lang="en" sz="1400">
                <a:solidFill>
                  <a:srgbClr val="1C4587"/>
                </a:solidFill>
              </a:rPr>
              <a:t>April 10th, 2019</a:t>
            </a:r>
            <a:endParaRPr sz="1400">
              <a:solidFill>
                <a:srgbClr val="1C4587"/>
              </a:solidFill>
            </a:endParaRPr>
          </a:p>
          <a:p>
            <a:pPr indent="0" lvl="0" marL="0" rtl="0" algn="l">
              <a:spcBef>
                <a:spcPts val="0"/>
              </a:spcBef>
              <a:spcAft>
                <a:spcPts val="0"/>
              </a:spcAft>
              <a:buNone/>
            </a:pPr>
            <a:r>
              <a:t/>
            </a:r>
            <a:endParaRPr sz="1800">
              <a:solidFill>
                <a:srgbClr val="1C4587"/>
              </a:solidFill>
            </a:endParaRPr>
          </a:p>
        </p:txBody>
      </p:sp>
      <p:pic>
        <p:nvPicPr>
          <p:cNvPr id="101" name="Google Shape;101;p25"/>
          <p:cNvPicPr preferRelativeResize="0"/>
          <p:nvPr/>
        </p:nvPicPr>
        <p:blipFill rotWithShape="1">
          <a:blip r:embed="rId3">
            <a:alphaModFix/>
          </a:blip>
          <a:srcRect b="5967" l="9189" r="0" t="6282"/>
          <a:stretch/>
        </p:blipFill>
        <p:spPr>
          <a:xfrm>
            <a:off x="0" y="3475500"/>
            <a:ext cx="2234465" cy="1439400"/>
          </a:xfrm>
          <a:prstGeom prst="rect">
            <a:avLst/>
          </a:prstGeom>
          <a:noFill/>
          <a:ln>
            <a:noFill/>
          </a:ln>
        </p:spPr>
      </p:pic>
      <p:pic>
        <p:nvPicPr>
          <p:cNvPr id="102" name="Google Shape;102;p25"/>
          <p:cNvPicPr preferRelativeResize="0"/>
          <p:nvPr/>
        </p:nvPicPr>
        <p:blipFill>
          <a:blip r:embed="rId4">
            <a:alphaModFix/>
          </a:blip>
          <a:stretch>
            <a:fillRect/>
          </a:stretch>
        </p:blipFill>
        <p:spPr>
          <a:xfrm>
            <a:off x="4230826" y="3475502"/>
            <a:ext cx="2365593" cy="1439400"/>
          </a:xfrm>
          <a:prstGeom prst="rect">
            <a:avLst/>
          </a:prstGeom>
          <a:noFill/>
          <a:ln>
            <a:noFill/>
          </a:ln>
        </p:spPr>
      </p:pic>
      <p:pic>
        <p:nvPicPr>
          <p:cNvPr id="103" name="Google Shape;103;p25"/>
          <p:cNvPicPr preferRelativeResize="0"/>
          <p:nvPr/>
        </p:nvPicPr>
        <p:blipFill>
          <a:blip r:embed="rId5">
            <a:alphaModFix/>
          </a:blip>
          <a:stretch>
            <a:fillRect/>
          </a:stretch>
        </p:blipFill>
        <p:spPr>
          <a:xfrm>
            <a:off x="2273050" y="3475501"/>
            <a:ext cx="1919198" cy="1439398"/>
          </a:xfrm>
          <a:prstGeom prst="rect">
            <a:avLst/>
          </a:prstGeom>
          <a:noFill/>
          <a:ln>
            <a:noFill/>
          </a:ln>
        </p:spPr>
      </p:pic>
      <p:pic>
        <p:nvPicPr>
          <p:cNvPr id="104" name="Google Shape;104;p25"/>
          <p:cNvPicPr preferRelativeResize="0"/>
          <p:nvPr/>
        </p:nvPicPr>
        <p:blipFill rotWithShape="1">
          <a:blip r:embed="rId6">
            <a:alphaModFix/>
          </a:blip>
          <a:srcRect b="0" l="0" r="8079" t="0"/>
          <a:stretch/>
        </p:blipFill>
        <p:spPr>
          <a:xfrm>
            <a:off x="6635000" y="3475500"/>
            <a:ext cx="2509000" cy="1439400"/>
          </a:xfrm>
          <a:prstGeom prst="rect">
            <a:avLst/>
          </a:prstGeom>
          <a:noFill/>
          <a:ln>
            <a:noFill/>
          </a:ln>
        </p:spPr>
      </p:pic>
      <p:sp>
        <p:nvSpPr>
          <p:cNvPr id="105" name="Google Shape;105;p25"/>
          <p:cNvSpPr txBox="1"/>
          <p:nvPr/>
        </p:nvSpPr>
        <p:spPr>
          <a:xfrm>
            <a:off x="1960475" y="4706400"/>
            <a:ext cx="350100" cy="2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FFFFFF"/>
                </a:solidFill>
              </a:rPr>
              <a:t>Levi</a:t>
            </a:r>
            <a:endParaRPr sz="600">
              <a:solidFill>
                <a:srgbClr val="FFFFFF"/>
              </a:solidFill>
            </a:endParaRPr>
          </a:p>
        </p:txBody>
      </p:sp>
      <p:sp>
        <p:nvSpPr>
          <p:cNvPr id="106" name="Google Shape;106;p25"/>
          <p:cNvSpPr txBox="1"/>
          <p:nvPr/>
        </p:nvSpPr>
        <p:spPr>
          <a:xfrm>
            <a:off x="3672575" y="4706400"/>
            <a:ext cx="595800" cy="2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FFFFFF"/>
                </a:solidFill>
              </a:rPr>
              <a:t>Jay Nichols</a:t>
            </a:r>
            <a:endParaRPr sz="600">
              <a:solidFill>
                <a:srgbClr val="FFFFFF"/>
              </a:solidFill>
            </a:endParaRPr>
          </a:p>
        </p:txBody>
      </p:sp>
      <p:sp>
        <p:nvSpPr>
          <p:cNvPr id="107" name="Google Shape;107;p25"/>
          <p:cNvSpPr txBox="1"/>
          <p:nvPr/>
        </p:nvSpPr>
        <p:spPr>
          <a:xfrm>
            <a:off x="6076825" y="4706400"/>
            <a:ext cx="595800" cy="2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t>FishWithJD</a:t>
            </a:r>
            <a:endParaRPr sz="600"/>
          </a:p>
        </p:txBody>
      </p:sp>
      <p:sp>
        <p:nvSpPr>
          <p:cNvPr id="108" name="Google Shape;108;p25"/>
          <p:cNvSpPr txBox="1"/>
          <p:nvPr/>
        </p:nvSpPr>
        <p:spPr>
          <a:xfrm>
            <a:off x="8624300" y="4706400"/>
            <a:ext cx="595800" cy="2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FFFFFF"/>
                </a:solidFill>
              </a:rPr>
              <a:t>John White</a:t>
            </a:r>
            <a:endParaRPr sz="6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6"/>
          <p:cNvSpPr txBox="1"/>
          <p:nvPr>
            <p:ph type="title"/>
          </p:nvPr>
        </p:nvSpPr>
        <p:spPr>
          <a:xfrm>
            <a:off x="3117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C4587"/>
                </a:solidFill>
              </a:rPr>
              <a:t>Introduction - Oregon</a:t>
            </a:r>
            <a:endParaRPr>
              <a:solidFill>
                <a:srgbClr val="1C4587"/>
              </a:solidFill>
            </a:endParaRPr>
          </a:p>
        </p:txBody>
      </p:sp>
      <p:sp>
        <p:nvSpPr>
          <p:cNvPr id="114" name="Google Shape;114;p26"/>
          <p:cNvSpPr txBox="1"/>
          <p:nvPr>
            <p:ph idx="1" type="body"/>
          </p:nvPr>
        </p:nvSpPr>
        <p:spPr>
          <a:xfrm>
            <a:off x="0" y="1304875"/>
            <a:ext cx="4687500" cy="37599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rgbClr val="1C4587"/>
              </a:buClr>
              <a:buSzPts val="2000"/>
              <a:buChar char="●"/>
            </a:pPr>
            <a:r>
              <a:rPr lang="en" sz="2000">
                <a:solidFill>
                  <a:srgbClr val="1C4587"/>
                </a:solidFill>
              </a:rPr>
              <a:t>ODFW has implemented 5 marine reserves off the coast of OR in last 10 years</a:t>
            </a:r>
            <a:endParaRPr sz="2000">
              <a:solidFill>
                <a:srgbClr val="1C4587"/>
              </a:solidFill>
            </a:endParaRPr>
          </a:p>
          <a:p>
            <a:pPr indent="-355600" lvl="0" marL="457200" rtl="0" algn="l">
              <a:spcBef>
                <a:spcPts val="1000"/>
              </a:spcBef>
              <a:spcAft>
                <a:spcPts val="0"/>
              </a:spcAft>
              <a:buClr>
                <a:srgbClr val="1C4587"/>
              </a:buClr>
              <a:buSzPts val="2000"/>
              <a:buChar char="●"/>
            </a:pPr>
            <a:r>
              <a:rPr lang="en" sz="2000">
                <a:solidFill>
                  <a:srgbClr val="1C4587"/>
                </a:solidFill>
              </a:rPr>
              <a:t>Need some way to assess reserves </a:t>
            </a:r>
            <a:endParaRPr sz="2000">
              <a:solidFill>
                <a:srgbClr val="1C4587"/>
              </a:solidFill>
            </a:endParaRPr>
          </a:p>
          <a:p>
            <a:pPr indent="-355600" lvl="1" marL="914400" rtl="0" algn="l">
              <a:spcBef>
                <a:spcPts val="1000"/>
              </a:spcBef>
              <a:spcAft>
                <a:spcPts val="0"/>
              </a:spcAft>
              <a:buClr>
                <a:srgbClr val="1C4587"/>
              </a:buClr>
              <a:buSzPts val="2000"/>
              <a:buChar char="○"/>
            </a:pPr>
            <a:r>
              <a:rPr lang="en" sz="2000">
                <a:solidFill>
                  <a:srgbClr val="1C4587"/>
                </a:solidFill>
              </a:rPr>
              <a:t>Promote biodiversity </a:t>
            </a:r>
            <a:br>
              <a:rPr lang="en" sz="2000">
                <a:solidFill>
                  <a:srgbClr val="1C4587"/>
                </a:solidFill>
              </a:rPr>
            </a:br>
            <a:r>
              <a:rPr lang="en" sz="2000">
                <a:solidFill>
                  <a:srgbClr val="1C4587"/>
                </a:solidFill>
              </a:rPr>
              <a:t>(ergo population persistence)</a:t>
            </a:r>
            <a:endParaRPr sz="2000">
              <a:solidFill>
                <a:srgbClr val="1C4587"/>
              </a:solidFill>
            </a:endParaRPr>
          </a:p>
          <a:p>
            <a:pPr indent="-355600" lvl="1" marL="914400" rtl="0" algn="l">
              <a:spcBef>
                <a:spcPts val="1000"/>
              </a:spcBef>
              <a:spcAft>
                <a:spcPts val="1000"/>
              </a:spcAft>
              <a:buClr>
                <a:srgbClr val="1C4587"/>
              </a:buClr>
              <a:buSzPts val="2000"/>
              <a:buChar char="○"/>
            </a:pPr>
            <a:r>
              <a:rPr lang="en" sz="2000">
                <a:solidFill>
                  <a:srgbClr val="1C4587"/>
                </a:solidFill>
              </a:rPr>
              <a:t>Minimize costs to communities</a:t>
            </a:r>
            <a:endParaRPr sz="2000">
              <a:solidFill>
                <a:srgbClr val="1C4587"/>
              </a:solidFill>
            </a:endParaRPr>
          </a:p>
        </p:txBody>
      </p:sp>
      <p:pic>
        <p:nvPicPr>
          <p:cNvPr descr="https://www.oregonocean.info/images/Images/MarineReserves/allmarinereserves.PNG" id="115" name="Google Shape;115;p26"/>
          <p:cNvPicPr preferRelativeResize="0"/>
          <p:nvPr/>
        </p:nvPicPr>
        <p:blipFill rotWithShape="1">
          <a:blip r:embed="rId3">
            <a:alphaModFix/>
          </a:blip>
          <a:srcRect b="0" l="0" r="0" t="0"/>
          <a:stretch/>
        </p:blipFill>
        <p:spPr>
          <a:xfrm>
            <a:off x="4869975" y="455375"/>
            <a:ext cx="4161776" cy="4688126"/>
          </a:xfrm>
          <a:prstGeom prst="rect">
            <a:avLst/>
          </a:prstGeom>
          <a:noFill/>
          <a:ln>
            <a:noFill/>
          </a:ln>
        </p:spPr>
      </p:pic>
      <p:sp>
        <p:nvSpPr>
          <p:cNvPr id="116" name="Google Shape;116;p26"/>
          <p:cNvSpPr/>
          <p:nvPr/>
        </p:nvSpPr>
        <p:spPr>
          <a:xfrm>
            <a:off x="0" y="0"/>
            <a:ext cx="2862600" cy="267900"/>
          </a:xfrm>
          <a:prstGeom prst="homePlate">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Background</a:t>
            </a:r>
            <a:endParaRPr/>
          </a:p>
        </p:txBody>
      </p:sp>
      <p:sp>
        <p:nvSpPr>
          <p:cNvPr id="117" name="Google Shape;117;p26"/>
          <p:cNvSpPr/>
          <p:nvPr/>
        </p:nvSpPr>
        <p:spPr>
          <a:xfrm>
            <a:off x="2862600" y="0"/>
            <a:ext cx="2655300" cy="267900"/>
          </a:xfrm>
          <a:prstGeom prst="chevron">
            <a:avLst>
              <a:gd fmla="val 50000" name="adj"/>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Methods</a:t>
            </a:r>
            <a:endParaRPr/>
          </a:p>
        </p:txBody>
      </p:sp>
      <p:sp>
        <p:nvSpPr>
          <p:cNvPr id="118" name="Google Shape;118;p26"/>
          <p:cNvSpPr/>
          <p:nvPr/>
        </p:nvSpPr>
        <p:spPr>
          <a:xfrm>
            <a:off x="5517776" y="0"/>
            <a:ext cx="3743700" cy="267900"/>
          </a:xfrm>
          <a:prstGeom prst="chevron">
            <a:avLst>
              <a:gd fmla="val 50000" name="adj"/>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Hypotheses and Outcomes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7"/>
          <p:cNvSpPr txBox="1"/>
          <p:nvPr>
            <p:ph type="title"/>
          </p:nvPr>
        </p:nvSpPr>
        <p:spPr>
          <a:xfrm>
            <a:off x="313375" y="597425"/>
            <a:ext cx="8689500" cy="6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C4587"/>
                </a:solidFill>
              </a:rPr>
              <a:t>Transient Dynamics and Stochasticity</a:t>
            </a:r>
            <a:endParaRPr>
              <a:solidFill>
                <a:srgbClr val="1C4587"/>
              </a:solidFill>
            </a:endParaRPr>
          </a:p>
        </p:txBody>
      </p:sp>
      <p:pic>
        <p:nvPicPr>
          <p:cNvPr id="124" name="Google Shape;124;p27"/>
          <p:cNvPicPr preferRelativeResize="0"/>
          <p:nvPr/>
        </p:nvPicPr>
        <p:blipFill rotWithShape="1">
          <a:blip r:embed="rId3">
            <a:alphaModFix/>
          </a:blip>
          <a:srcRect b="45720" l="5249" r="8275" t="0"/>
          <a:stretch/>
        </p:blipFill>
        <p:spPr>
          <a:xfrm>
            <a:off x="395100" y="1590037"/>
            <a:ext cx="3624625" cy="2326575"/>
          </a:xfrm>
          <a:prstGeom prst="rect">
            <a:avLst/>
          </a:prstGeom>
          <a:noFill/>
          <a:ln>
            <a:noFill/>
          </a:ln>
        </p:spPr>
      </p:pic>
      <p:sp>
        <p:nvSpPr>
          <p:cNvPr id="125" name="Google Shape;125;p27"/>
          <p:cNvSpPr txBox="1"/>
          <p:nvPr>
            <p:ph idx="1" type="body"/>
          </p:nvPr>
        </p:nvSpPr>
        <p:spPr>
          <a:xfrm>
            <a:off x="395100" y="3916600"/>
            <a:ext cx="3658500" cy="51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rgbClr val="1C4587"/>
                </a:solidFill>
              </a:rPr>
              <a:t>White et al., 2013</a:t>
            </a:r>
            <a:endParaRPr sz="1400">
              <a:solidFill>
                <a:srgbClr val="1C4587"/>
              </a:solidFill>
            </a:endParaRPr>
          </a:p>
        </p:txBody>
      </p:sp>
      <p:grpSp>
        <p:nvGrpSpPr>
          <p:cNvPr id="126" name="Google Shape;126;p27"/>
          <p:cNvGrpSpPr/>
          <p:nvPr/>
        </p:nvGrpSpPr>
        <p:grpSpPr>
          <a:xfrm>
            <a:off x="4462795" y="1523670"/>
            <a:ext cx="4332983" cy="1744900"/>
            <a:chOff x="621438" y="2167250"/>
            <a:chExt cx="4093513" cy="1517700"/>
          </a:xfrm>
        </p:grpSpPr>
        <p:sp>
          <p:nvSpPr>
            <p:cNvPr id="127" name="Google Shape;127;p27"/>
            <p:cNvSpPr/>
            <p:nvPr/>
          </p:nvSpPr>
          <p:spPr>
            <a:xfrm>
              <a:off x="653150" y="2167250"/>
              <a:ext cx="4030200" cy="15177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 name="Google Shape;128;p27"/>
            <p:cNvGrpSpPr/>
            <p:nvPr/>
          </p:nvGrpSpPr>
          <p:grpSpPr>
            <a:xfrm>
              <a:off x="621438" y="2219075"/>
              <a:ext cx="4093513" cy="1465725"/>
              <a:chOff x="565525" y="1929625"/>
              <a:chExt cx="4093513" cy="1465725"/>
            </a:xfrm>
          </p:grpSpPr>
          <p:pic>
            <p:nvPicPr>
              <p:cNvPr id="129" name="Google Shape;129;p27"/>
              <p:cNvPicPr preferRelativeResize="0"/>
              <p:nvPr/>
            </p:nvPicPr>
            <p:blipFill rotWithShape="1">
              <a:blip r:embed="rId4">
                <a:alphaModFix/>
              </a:blip>
              <a:srcRect b="2603" l="0" r="33568" t="76000"/>
              <a:stretch/>
            </p:blipFill>
            <p:spPr>
              <a:xfrm>
                <a:off x="757225" y="1939850"/>
                <a:ext cx="3269200" cy="1263801"/>
              </a:xfrm>
              <a:prstGeom prst="rect">
                <a:avLst/>
              </a:prstGeom>
              <a:noFill/>
              <a:ln>
                <a:noFill/>
              </a:ln>
            </p:spPr>
          </p:pic>
          <p:sp>
            <p:nvSpPr>
              <p:cNvPr id="130" name="Google Shape;130;p27"/>
              <p:cNvSpPr txBox="1"/>
              <p:nvPr/>
            </p:nvSpPr>
            <p:spPr>
              <a:xfrm>
                <a:off x="656800" y="3127450"/>
                <a:ext cx="3336000" cy="26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alibri"/>
                    <a:ea typeface="Calibri"/>
                    <a:cs typeface="Calibri"/>
                    <a:sym typeface="Calibri"/>
                  </a:rPr>
                  <a:t>Time (years)</a:t>
                </a:r>
                <a:endParaRPr sz="800">
                  <a:latin typeface="Calibri"/>
                  <a:ea typeface="Calibri"/>
                  <a:cs typeface="Calibri"/>
                  <a:sym typeface="Calibri"/>
                </a:endParaRPr>
              </a:p>
            </p:txBody>
          </p:sp>
          <p:sp>
            <p:nvSpPr>
              <p:cNvPr id="131" name="Google Shape;131;p27"/>
              <p:cNvSpPr txBox="1"/>
              <p:nvPr/>
            </p:nvSpPr>
            <p:spPr>
              <a:xfrm rot="-5400000">
                <a:off x="64825" y="2430325"/>
                <a:ext cx="1269300" cy="26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Calibri"/>
                    <a:ea typeface="Calibri"/>
                    <a:cs typeface="Calibri"/>
                    <a:sym typeface="Calibri"/>
                  </a:rPr>
                  <a:t>Abundance Ratio (N</a:t>
                </a:r>
                <a:r>
                  <a:rPr baseline="-25000" lang="en" sz="800">
                    <a:latin typeface="Calibri"/>
                    <a:ea typeface="Calibri"/>
                    <a:cs typeface="Calibri"/>
                    <a:sym typeface="Calibri"/>
                  </a:rPr>
                  <a:t>t</a:t>
                </a:r>
                <a:r>
                  <a:rPr lang="en" sz="800">
                    <a:latin typeface="Calibri"/>
                    <a:ea typeface="Calibri"/>
                    <a:cs typeface="Calibri"/>
                    <a:sym typeface="Calibri"/>
                  </a:rPr>
                  <a:t>/N</a:t>
                </a:r>
                <a:r>
                  <a:rPr baseline="-25000" lang="en" sz="800">
                    <a:latin typeface="Calibri"/>
                    <a:ea typeface="Calibri"/>
                    <a:cs typeface="Calibri"/>
                    <a:sym typeface="Calibri"/>
                  </a:rPr>
                  <a:t>0</a:t>
                </a:r>
                <a:r>
                  <a:rPr lang="en" sz="800">
                    <a:latin typeface="Calibri"/>
                    <a:ea typeface="Calibri"/>
                    <a:cs typeface="Calibri"/>
                    <a:sym typeface="Calibri"/>
                  </a:rPr>
                  <a:t>)</a:t>
                </a:r>
                <a:endParaRPr sz="800">
                  <a:latin typeface="Calibri"/>
                  <a:ea typeface="Calibri"/>
                  <a:cs typeface="Calibri"/>
                  <a:sym typeface="Calibri"/>
                </a:endParaRPr>
              </a:p>
            </p:txBody>
          </p:sp>
          <p:sp>
            <p:nvSpPr>
              <p:cNvPr id="132" name="Google Shape;132;p27"/>
              <p:cNvSpPr txBox="1"/>
              <p:nvPr/>
            </p:nvSpPr>
            <p:spPr>
              <a:xfrm>
                <a:off x="4206638" y="2358050"/>
                <a:ext cx="452400" cy="47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Calibri"/>
                    <a:ea typeface="Calibri"/>
                    <a:cs typeface="Calibri"/>
                    <a:sym typeface="Calibri"/>
                  </a:rPr>
                  <a:t>Fished</a:t>
                </a:r>
                <a:endParaRPr sz="800">
                  <a:latin typeface="Calibri"/>
                  <a:ea typeface="Calibri"/>
                  <a:cs typeface="Calibri"/>
                  <a:sym typeface="Calibri"/>
                </a:endParaRPr>
              </a:p>
              <a:p>
                <a:pPr indent="0" lvl="0" marL="0" rtl="0" algn="l">
                  <a:spcBef>
                    <a:spcPts val="0"/>
                  </a:spcBef>
                  <a:spcAft>
                    <a:spcPts val="0"/>
                  </a:spcAft>
                  <a:buNone/>
                </a:pPr>
                <a:r>
                  <a:t/>
                </a:r>
                <a:endParaRPr sz="800">
                  <a:latin typeface="Calibri"/>
                  <a:ea typeface="Calibri"/>
                  <a:cs typeface="Calibri"/>
                  <a:sym typeface="Calibri"/>
                </a:endParaRPr>
              </a:p>
              <a:p>
                <a:pPr indent="0" lvl="0" marL="0" rtl="0" algn="l">
                  <a:spcBef>
                    <a:spcPts val="0"/>
                  </a:spcBef>
                  <a:spcAft>
                    <a:spcPts val="0"/>
                  </a:spcAft>
                  <a:buNone/>
                </a:pPr>
                <a:r>
                  <a:rPr lang="en" sz="800">
                    <a:latin typeface="Calibri"/>
                    <a:ea typeface="Calibri"/>
                    <a:cs typeface="Calibri"/>
                    <a:sym typeface="Calibri"/>
                  </a:rPr>
                  <a:t>MPA</a:t>
                </a:r>
                <a:endParaRPr sz="800">
                  <a:latin typeface="Calibri"/>
                  <a:ea typeface="Calibri"/>
                  <a:cs typeface="Calibri"/>
                  <a:sym typeface="Calibri"/>
                </a:endParaRPr>
              </a:p>
            </p:txBody>
          </p:sp>
          <p:cxnSp>
            <p:nvCxnSpPr>
              <p:cNvPr id="133" name="Google Shape;133;p27"/>
              <p:cNvCxnSpPr/>
              <p:nvPr/>
            </p:nvCxnSpPr>
            <p:spPr>
              <a:xfrm>
                <a:off x="4087425" y="2503225"/>
                <a:ext cx="150300" cy="0"/>
              </a:xfrm>
              <a:prstGeom prst="straightConnector1">
                <a:avLst/>
              </a:prstGeom>
              <a:noFill/>
              <a:ln cap="flat" cmpd="sng" w="28575">
                <a:solidFill>
                  <a:srgbClr val="E06666"/>
                </a:solidFill>
                <a:prstDash val="solid"/>
                <a:round/>
                <a:headEnd len="med" w="med" type="none"/>
                <a:tailEnd len="med" w="med" type="none"/>
              </a:ln>
            </p:spPr>
          </p:cxnSp>
          <p:cxnSp>
            <p:nvCxnSpPr>
              <p:cNvPr id="134" name="Google Shape;134;p27"/>
              <p:cNvCxnSpPr/>
              <p:nvPr/>
            </p:nvCxnSpPr>
            <p:spPr>
              <a:xfrm>
                <a:off x="4087425" y="2759550"/>
                <a:ext cx="150300" cy="0"/>
              </a:xfrm>
              <a:prstGeom prst="straightConnector1">
                <a:avLst/>
              </a:prstGeom>
              <a:noFill/>
              <a:ln cap="flat" cmpd="sng" w="28575">
                <a:solidFill>
                  <a:srgbClr val="9FC5E8"/>
                </a:solidFill>
                <a:prstDash val="solid"/>
                <a:round/>
                <a:headEnd len="med" w="med" type="none"/>
                <a:tailEnd len="med" w="med" type="none"/>
              </a:ln>
            </p:spPr>
          </p:cxnSp>
        </p:grpSp>
      </p:grpSp>
      <p:sp>
        <p:nvSpPr>
          <p:cNvPr id="135" name="Google Shape;135;p27"/>
          <p:cNvSpPr txBox="1"/>
          <p:nvPr>
            <p:ph idx="1" type="body"/>
          </p:nvPr>
        </p:nvSpPr>
        <p:spPr>
          <a:xfrm>
            <a:off x="4977255" y="3200253"/>
            <a:ext cx="3621300" cy="3528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400">
                <a:solidFill>
                  <a:srgbClr val="1C4587"/>
                </a:solidFill>
              </a:rPr>
              <a:t>Adapted from Kaplan et al., in review</a:t>
            </a:r>
            <a:endParaRPr sz="1400">
              <a:solidFill>
                <a:srgbClr val="1C4587"/>
              </a:solidFill>
            </a:endParaRPr>
          </a:p>
        </p:txBody>
      </p:sp>
      <p:pic>
        <p:nvPicPr>
          <p:cNvPr id="136" name="Google Shape;136;p27"/>
          <p:cNvPicPr preferRelativeResize="0"/>
          <p:nvPr/>
        </p:nvPicPr>
        <p:blipFill>
          <a:blip r:embed="rId5">
            <a:alphaModFix/>
          </a:blip>
          <a:stretch>
            <a:fillRect/>
          </a:stretch>
        </p:blipFill>
        <p:spPr>
          <a:xfrm>
            <a:off x="4579575" y="3868633"/>
            <a:ext cx="4074650" cy="790292"/>
          </a:xfrm>
          <a:prstGeom prst="rect">
            <a:avLst/>
          </a:prstGeom>
          <a:noFill/>
          <a:ln>
            <a:noFill/>
          </a:ln>
        </p:spPr>
      </p:pic>
      <p:sp>
        <p:nvSpPr>
          <p:cNvPr id="137" name="Google Shape;137;p27"/>
          <p:cNvSpPr/>
          <p:nvPr/>
        </p:nvSpPr>
        <p:spPr>
          <a:xfrm>
            <a:off x="0" y="0"/>
            <a:ext cx="2862600" cy="267900"/>
          </a:xfrm>
          <a:prstGeom prst="homePlate">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Background</a:t>
            </a:r>
            <a:endParaRPr/>
          </a:p>
        </p:txBody>
      </p:sp>
      <p:sp>
        <p:nvSpPr>
          <p:cNvPr id="138" name="Google Shape;138;p27"/>
          <p:cNvSpPr/>
          <p:nvPr/>
        </p:nvSpPr>
        <p:spPr>
          <a:xfrm>
            <a:off x="2862600" y="0"/>
            <a:ext cx="2655300" cy="267900"/>
          </a:xfrm>
          <a:prstGeom prst="chevron">
            <a:avLst>
              <a:gd fmla="val 50000" name="adj"/>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Methods</a:t>
            </a:r>
            <a:endParaRPr/>
          </a:p>
        </p:txBody>
      </p:sp>
      <p:sp>
        <p:nvSpPr>
          <p:cNvPr id="139" name="Google Shape;139;p27"/>
          <p:cNvSpPr/>
          <p:nvPr/>
        </p:nvSpPr>
        <p:spPr>
          <a:xfrm>
            <a:off x="5517776" y="0"/>
            <a:ext cx="3743700" cy="267900"/>
          </a:xfrm>
          <a:prstGeom prst="chevron">
            <a:avLst>
              <a:gd fmla="val 50000" name="adj"/>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Hypotheses and Outcomes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8"/>
          <p:cNvSpPr txBox="1"/>
          <p:nvPr>
            <p:ph type="title"/>
          </p:nvPr>
        </p:nvSpPr>
        <p:spPr>
          <a:xfrm>
            <a:off x="352075" y="607800"/>
            <a:ext cx="8511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C4587"/>
                </a:solidFill>
              </a:rPr>
              <a:t>Base Model and Control Rules</a:t>
            </a:r>
            <a:endParaRPr>
              <a:solidFill>
                <a:srgbClr val="1C4587"/>
              </a:solidFill>
            </a:endParaRPr>
          </a:p>
        </p:txBody>
      </p:sp>
      <p:pic>
        <p:nvPicPr>
          <p:cNvPr id="145" name="Google Shape;145;p28"/>
          <p:cNvPicPr preferRelativeResize="0"/>
          <p:nvPr/>
        </p:nvPicPr>
        <p:blipFill>
          <a:blip r:embed="rId3">
            <a:alphaModFix/>
          </a:blip>
          <a:stretch>
            <a:fillRect/>
          </a:stretch>
        </p:blipFill>
        <p:spPr>
          <a:xfrm>
            <a:off x="4233550" y="1385663"/>
            <a:ext cx="4559225" cy="3132975"/>
          </a:xfrm>
          <a:prstGeom prst="rect">
            <a:avLst/>
          </a:prstGeom>
          <a:noFill/>
          <a:ln>
            <a:noFill/>
          </a:ln>
        </p:spPr>
      </p:pic>
      <p:sp>
        <p:nvSpPr>
          <p:cNvPr id="146" name="Google Shape;146;p28"/>
          <p:cNvSpPr txBox="1"/>
          <p:nvPr>
            <p:ph idx="1" type="body"/>
          </p:nvPr>
        </p:nvSpPr>
        <p:spPr>
          <a:xfrm>
            <a:off x="99400" y="1538075"/>
            <a:ext cx="3913800" cy="3314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1C4587"/>
              </a:buClr>
              <a:buSzPts val="1800"/>
              <a:buChar char="●"/>
            </a:pPr>
            <a:r>
              <a:rPr b="1" lang="en">
                <a:solidFill>
                  <a:srgbClr val="1C4587"/>
                </a:solidFill>
              </a:rPr>
              <a:t>Density ratio </a:t>
            </a:r>
            <a:r>
              <a:rPr lang="en">
                <a:solidFill>
                  <a:srgbClr val="1C4587"/>
                </a:solidFill>
              </a:rPr>
              <a:t>as metric to assess level of depletion:</a:t>
            </a:r>
            <a:endParaRPr>
              <a:solidFill>
                <a:srgbClr val="1C4587"/>
              </a:solidFill>
            </a:endParaRPr>
          </a:p>
          <a:p>
            <a:pPr indent="0" lvl="0" marL="457200" rtl="0" algn="l">
              <a:lnSpc>
                <a:spcPct val="100000"/>
              </a:lnSpc>
              <a:spcBef>
                <a:spcPts val="0"/>
              </a:spcBef>
              <a:spcAft>
                <a:spcPts val="0"/>
              </a:spcAft>
              <a:buNone/>
            </a:pPr>
            <a:r>
              <a:t/>
            </a:r>
            <a:endParaRPr>
              <a:solidFill>
                <a:srgbClr val="1C4587"/>
              </a:solidFill>
            </a:endParaRPr>
          </a:p>
          <a:p>
            <a:pPr indent="0" lvl="0" marL="457200" rtl="0" algn="l">
              <a:lnSpc>
                <a:spcPct val="100000"/>
              </a:lnSpc>
              <a:spcBef>
                <a:spcPts val="0"/>
              </a:spcBef>
              <a:spcAft>
                <a:spcPts val="0"/>
              </a:spcAft>
              <a:buNone/>
            </a:pPr>
            <a:r>
              <a:rPr lang="en">
                <a:solidFill>
                  <a:srgbClr val="1C4587"/>
                </a:solidFill>
              </a:rPr>
              <a:t># ind./ area outside reserve</a:t>
            </a:r>
            <a:endParaRPr>
              <a:solidFill>
                <a:srgbClr val="1C4587"/>
              </a:solidFill>
            </a:endParaRPr>
          </a:p>
          <a:p>
            <a:pPr indent="0" lvl="0" marL="457200" rtl="0" algn="l">
              <a:lnSpc>
                <a:spcPct val="100000"/>
              </a:lnSpc>
              <a:spcBef>
                <a:spcPts val="0"/>
              </a:spcBef>
              <a:spcAft>
                <a:spcPts val="0"/>
              </a:spcAft>
              <a:buNone/>
            </a:pPr>
            <a:r>
              <a:rPr lang="en">
                <a:solidFill>
                  <a:srgbClr val="1C4587"/>
                </a:solidFill>
              </a:rPr>
              <a:t>-------------------------------------</a:t>
            </a:r>
            <a:endParaRPr>
              <a:solidFill>
                <a:srgbClr val="1C4587"/>
              </a:solidFill>
            </a:endParaRPr>
          </a:p>
          <a:p>
            <a:pPr indent="0" lvl="0" marL="457200" rtl="0" algn="l">
              <a:lnSpc>
                <a:spcPct val="100000"/>
              </a:lnSpc>
              <a:spcBef>
                <a:spcPts val="0"/>
              </a:spcBef>
              <a:spcAft>
                <a:spcPts val="0"/>
              </a:spcAft>
              <a:buClr>
                <a:schemeClr val="dk1"/>
              </a:buClr>
              <a:buSzPts val="1100"/>
              <a:buFont typeface="Arial"/>
              <a:buNone/>
            </a:pPr>
            <a:r>
              <a:rPr lang="en">
                <a:solidFill>
                  <a:srgbClr val="1C4587"/>
                </a:solidFill>
              </a:rPr>
              <a:t># ind./ area inside reserve</a:t>
            </a:r>
            <a:endParaRPr>
              <a:solidFill>
                <a:srgbClr val="1C4587"/>
              </a:solidFill>
            </a:endParaRPr>
          </a:p>
          <a:p>
            <a:pPr indent="0" lvl="0" marL="457200" rtl="0" algn="l">
              <a:spcBef>
                <a:spcPts val="0"/>
              </a:spcBef>
              <a:spcAft>
                <a:spcPts val="0"/>
              </a:spcAft>
              <a:buNone/>
            </a:pPr>
            <a:r>
              <a:t/>
            </a:r>
            <a:endParaRPr>
              <a:solidFill>
                <a:srgbClr val="1C4587"/>
              </a:solidFill>
            </a:endParaRPr>
          </a:p>
          <a:p>
            <a:pPr indent="-342900" lvl="0" marL="457200" rtl="0" algn="l">
              <a:lnSpc>
                <a:spcPct val="150000"/>
              </a:lnSpc>
              <a:spcBef>
                <a:spcPts val="0"/>
              </a:spcBef>
              <a:spcAft>
                <a:spcPts val="0"/>
              </a:spcAft>
              <a:buClr>
                <a:srgbClr val="1C4587"/>
              </a:buClr>
              <a:buSzPts val="1800"/>
              <a:buChar char="●"/>
            </a:pPr>
            <a:r>
              <a:rPr lang="en">
                <a:solidFill>
                  <a:srgbClr val="1C4587"/>
                </a:solidFill>
              </a:rPr>
              <a:t>Current west coast groundfish fishery has 40-10 control rule</a:t>
            </a:r>
            <a:endParaRPr>
              <a:solidFill>
                <a:srgbClr val="1C4587"/>
              </a:solidFill>
            </a:endParaRPr>
          </a:p>
          <a:p>
            <a:pPr indent="0" lvl="0" marL="0" rtl="0" algn="l">
              <a:spcBef>
                <a:spcPts val="0"/>
              </a:spcBef>
              <a:spcAft>
                <a:spcPts val="0"/>
              </a:spcAft>
              <a:buNone/>
            </a:pPr>
            <a:r>
              <a:t/>
            </a:r>
            <a:endParaRPr>
              <a:solidFill>
                <a:srgbClr val="1C4587"/>
              </a:solidFill>
            </a:endParaRPr>
          </a:p>
        </p:txBody>
      </p:sp>
      <p:sp>
        <p:nvSpPr>
          <p:cNvPr id="147" name="Google Shape;147;p28"/>
          <p:cNvSpPr txBox="1"/>
          <p:nvPr>
            <p:ph idx="1" type="body"/>
          </p:nvPr>
        </p:nvSpPr>
        <p:spPr>
          <a:xfrm>
            <a:off x="4233550" y="4518650"/>
            <a:ext cx="4559100" cy="49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rgbClr val="1C4587"/>
                </a:solidFill>
              </a:rPr>
              <a:t>Babcock &amp; MacCall 2011</a:t>
            </a:r>
            <a:endParaRPr sz="2000">
              <a:solidFill>
                <a:srgbClr val="1C4587"/>
              </a:solidFill>
            </a:endParaRPr>
          </a:p>
        </p:txBody>
      </p:sp>
      <p:sp>
        <p:nvSpPr>
          <p:cNvPr id="148" name="Google Shape;148;p28"/>
          <p:cNvSpPr/>
          <p:nvPr/>
        </p:nvSpPr>
        <p:spPr>
          <a:xfrm>
            <a:off x="0" y="0"/>
            <a:ext cx="2862600" cy="267900"/>
          </a:xfrm>
          <a:prstGeom prst="homePlate">
            <a:avLst>
              <a:gd fmla="val 50000" name="adj"/>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Background</a:t>
            </a:r>
            <a:endParaRPr/>
          </a:p>
        </p:txBody>
      </p:sp>
      <p:sp>
        <p:nvSpPr>
          <p:cNvPr id="149" name="Google Shape;149;p28"/>
          <p:cNvSpPr/>
          <p:nvPr/>
        </p:nvSpPr>
        <p:spPr>
          <a:xfrm>
            <a:off x="2862600" y="0"/>
            <a:ext cx="2655300" cy="267900"/>
          </a:xfrm>
          <a:prstGeom prst="chevron">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Methods</a:t>
            </a:r>
            <a:endParaRPr/>
          </a:p>
        </p:txBody>
      </p:sp>
      <p:sp>
        <p:nvSpPr>
          <p:cNvPr id="150" name="Google Shape;150;p28"/>
          <p:cNvSpPr/>
          <p:nvPr/>
        </p:nvSpPr>
        <p:spPr>
          <a:xfrm>
            <a:off x="5517776" y="0"/>
            <a:ext cx="3743700" cy="267900"/>
          </a:xfrm>
          <a:prstGeom prst="chevron">
            <a:avLst>
              <a:gd fmla="val 50000" name="adj"/>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Hypotheses and Outcomes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9"/>
          <p:cNvSpPr txBox="1"/>
          <p:nvPr>
            <p:ph type="title"/>
          </p:nvPr>
        </p:nvSpPr>
        <p:spPr>
          <a:xfrm>
            <a:off x="311700" y="6359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C4587"/>
                </a:solidFill>
              </a:rPr>
              <a:t>Methods - Chapter 1</a:t>
            </a:r>
            <a:endParaRPr>
              <a:solidFill>
                <a:srgbClr val="1C4587"/>
              </a:solidFill>
            </a:endParaRPr>
          </a:p>
        </p:txBody>
      </p:sp>
      <p:sp>
        <p:nvSpPr>
          <p:cNvPr id="156" name="Google Shape;156;p29"/>
          <p:cNvSpPr txBox="1"/>
          <p:nvPr>
            <p:ph idx="1" type="body"/>
          </p:nvPr>
        </p:nvSpPr>
        <p:spPr>
          <a:xfrm>
            <a:off x="421800" y="1345550"/>
            <a:ext cx="6519600" cy="3038700"/>
          </a:xfrm>
          <a:prstGeom prst="rect">
            <a:avLst/>
          </a:prstGeom>
        </p:spPr>
        <p:txBody>
          <a:bodyPr anchorCtr="0" anchor="t" bIns="91425" lIns="91425" spcFirstLastPara="1" rIns="91425" wrap="square" tIns="91425">
            <a:noAutofit/>
          </a:bodyPr>
          <a:lstStyle/>
          <a:p>
            <a:pPr indent="-323850" lvl="0" marL="342900" rtl="0" algn="l">
              <a:lnSpc>
                <a:spcPct val="150000"/>
              </a:lnSpc>
              <a:spcBef>
                <a:spcPts val="0"/>
              </a:spcBef>
              <a:spcAft>
                <a:spcPts val="0"/>
              </a:spcAft>
              <a:buClr>
                <a:srgbClr val="1C4587"/>
              </a:buClr>
              <a:buSzPts val="2400"/>
              <a:buChar char="●"/>
            </a:pPr>
            <a:r>
              <a:rPr b="1" lang="en" sz="2400">
                <a:solidFill>
                  <a:srgbClr val="1C4587"/>
                </a:solidFill>
              </a:rPr>
              <a:t>Replicate base model</a:t>
            </a:r>
            <a:endParaRPr b="1" sz="2400">
              <a:solidFill>
                <a:srgbClr val="1C4587"/>
              </a:solidFill>
            </a:endParaRPr>
          </a:p>
          <a:p>
            <a:pPr indent="-323850" lvl="0" marL="342900" rtl="0" algn="l">
              <a:lnSpc>
                <a:spcPct val="150000"/>
              </a:lnSpc>
              <a:spcBef>
                <a:spcPts val="0"/>
              </a:spcBef>
              <a:spcAft>
                <a:spcPts val="0"/>
              </a:spcAft>
              <a:buClr>
                <a:srgbClr val="1C4587"/>
              </a:buClr>
              <a:buSzPts val="2400"/>
              <a:buChar char="●"/>
            </a:pPr>
            <a:r>
              <a:rPr lang="en" sz="2400">
                <a:solidFill>
                  <a:srgbClr val="1C4587"/>
                </a:solidFill>
              </a:rPr>
              <a:t>Incorporate variability and stochastic recruitment </a:t>
            </a:r>
            <a:endParaRPr sz="2400">
              <a:solidFill>
                <a:srgbClr val="1C4587"/>
              </a:solidFill>
            </a:endParaRPr>
          </a:p>
          <a:p>
            <a:pPr indent="-323850" lvl="0" marL="342900" rtl="0" algn="l">
              <a:lnSpc>
                <a:spcPct val="150000"/>
              </a:lnSpc>
              <a:spcBef>
                <a:spcPts val="0"/>
              </a:spcBef>
              <a:spcAft>
                <a:spcPts val="0"/>
              </a:spcAft>
              <a:buClr>
                <a:srgbClr val="1C4587"/>
              </a:buClr>
              <a:buSzPts val="2400"/>
              <a:buChar char="●"/>
            </a:pPr>
            <a:r>
              <a:rPr lang="en" sz="2400">
                <a:solidFill>
                  <a:srgbClr val="1C4587"/>
                </a:solidFill>
              </a:rPr>
              <a:t>Explore timescales </a:t>
            </a:r>
            <a:endParaRPr sz="2400">
              <a:solidFill>
                <a:srgbClr val="1C4587"/>
              </a:solidFill>
            </a:endParaRPr>
          </a:p>
          <a:p>
            <a:pPr indent="-323850" lvl="0" marL="342900" rtl="0" algn="l">
              <a:lnSpc>
                <a:spcPct val="150000"/>
              </a:lnSpc>
              <a:spcBef>
                <a:spcPts val="0"/>
              </a:spcBef>
              <a:spcAft>
                <a:spcPts val="0"/>
              </a:spcAft>
              <a:buClr>
                <a:srgbClr val="1C4587"/>
              </a:buClr>
              <a:buSzPts val="2400"/>
              <a:buChar char="●"/>
            </a:pPr>
            <a:r>
              <a:rPr lang="en" sz="2400">
                <a:solidFill>
                  <a:srgbClr val="1C4587"/>
                </a:solidFill>
              </a:rPr>
              <a:t>Compare control rules</a:t>
            </a:r>
            <a:endParaRPr sz="2400">
              <a:solidFill>
                <a:srgbClr val="1C4587"/>
              </a:solidFill>
            </a:endParaRPr>
          </a:p>
        </p:txBody>
      </p:sp>
      <p:sp>
        <p:nvSpPr>
          <p:cNvPr id="157" name="Google Shape;157;p29"/>
          <p:cNvSpPr/>
          <p:nvPr/>
        </p:nvSpPr>
        <p:spPr>
          <a:xfrm>
            <a:off x="0" y="0"/>
            <a:ext cx="2862600" cy="267900"/>
          </a:xfrm>
          <a:prstGeom prst="homePlate">
            <a:avLst>
              <a:gd fmla="val 50000" name="adj"/>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Background</a:t>
            </a:r>
            <a:endParaRPr/>
          </a:p>
        </p:txBody>
      </p:sp>
      <p:sp>
        <p:nvSpPr>
          <p:cNvPr id="158" name="Google Shape;158;p29"/>
          <p:cNvSpPr/>
          <p:nvPr/>
        </p:nvSpPr>
        <p:spPr>
          <a:xfrm>
            <a:off x="2862600" y="0"/>
            <a:ext cx="2655300" cy="267900"/>
          </a:xfrm>
          <a:prstGeom prst="chevron">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Methods</a:t>
            </a:r>
            <a:endParaRPr/>
          </a:p>
        </p:txBody>
      </p:sp>
      <p:sp>
        <p:nvSpPr>
          <p:cNvPr id="159" name="Google Shape;159;p29"/>
          <p:cNvSpPr/>
          <p:nvPr/>
        </p:nvSpPr>
        <p:spPr>
          <a:xfrm>
            <a:off x="5517776" y="0"/>
            <a:ext cx="3743700" cy="267900"/>
          </a:xfrm>
          <a:prstGeom prst="chevron">
            <a:avLst>
              <a:gd fmla="val 50000" name="adj"/>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Hypotheses and Outcomes</a:t>
            </a:r>
            <a:endParaRPr/>
          </a:p>
        </p:txBody>
      </p:sp>
      <p:pic>
        <p:nvPicPr>
          <p:cNvPr descr="Image result for black rockfish" id="160" name="Google Shape;160;p29"/>
          <p:cNvPicPr preferRelativeResize="0"/>
          <p:nvPr/>
        </p:nvPicPr>
        <p:blipFill rotWithShape="1">
          <a:blip r:embed="rId3">
            <a:alphaModFix/>
          </a:blip>
          <a:srcRect b="0" l="0" r="0" t="0"/>
          <a:stretch/>
        </p:blipFill>
        <p:spPr>
          <a:xfrm>
            <a:off x="7204338" y="381775"/>
            <a:ext cx="1930545" cy="1498252"/>
          </a:xfrm>
          <a:prstGeom prst="rect">
            <a:avLst/>
          </a:prstGeom>
          <a:noFill/>
          <a:ln>
            <a:noFill/>
          </a:ln>
        </p:spPr>
      </p:pic>
      <p:pic>
        <p:nvPicPr>
          <p:cNvPr descr="Black Rockfish On Brown Hand Patterned Paper by Corinne Danzl ink ~ 15&quot; x 22&quot;" id="161" name="Google Shape;161;p29"/>
          <p:cNvPicPr preferRelativeResize="0"/>
          <p:nvPr/>
        </p:nvPicPr>
        <p:blipFill rotWithShape="1">
          <a:blip r:embed="rId4">
            <a:alphaModFix/>
          </a:blip>
          <a:srcRect b="0" l="0" r="0" t="0"/>
          <a:stretch/>
        </p:blipFill>
        <p:spPr>
          <a:xfrm>
            <a:off x="7211356" y="2003685"/>
            <a:ext cx="1930543" cy="1508141"/>
          </a:xfrm>
          <a:prstGeom prst="rect">
            <a:avLst/>
          </a:prstGeom>
          <a:noFill/>
          <a:ln>
            <a:noFill/>
          </a:ln>
        </p:spPr>
      </p:pic>
      <p:pic>
        <p:nvPicPr>
          <p:cNvPr descr="Image result for black rockfish" id="162" name="Google Shape;162;p29"/>
          <p:cNvPicPr preferRelativeResize="0"/>
          <p:nvPr/>
        </p:nvPicPr>
        <p:blipFill rotWithShape="1">
          <a:blip r:embed="rId5">
            <a:alphaModFix/>
          </a:blip>
          <a:srcRect b="0" l="0" r="0" t="0"/>
          <a:stretch/>
        </p:blipFill>
        <p:spPr>
          <a:xfrm>
            <a:off x="7190300" y="3645248"/>
            <a:ext cx="1953401" cy="14982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1C4587"/>
                </a:solidFill>
              </a:rPr>
              <a:t>Hypotheses and Outcomes</a:t>
            </a:r>
            <a:endParaRPr>
              <a:solidFill>
                <a:srgbClr val="1C4587"/>
              </a:solidFill>
            </a:endParaRPr>
          </a:p>
        </p:txBody>
      </p:sp>
      <p:sp>
        <p:nvSpPr>
          <p:cNvPr id="168" name="Google Shape;168;p30"/>
          <p:cNvSpPr txBox="1"/>
          <p:nvPr>
            <p:ph idx="1" type="body"/>
          </p:nvPr>
        </p:nvSpPr>
        <p:spPr>
          <a:xfrm>
            <a:off x="311700" y="814950"/>
            <a:ext cx="3537000" cy="22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1C4587"/>
                </a:solidFill>
              </a:rPr>
              <a:t>Hypotheses</a:t>
            </a:r>
            <a:endParaRPr sz="2000">
              <a:solidFill>
                <a:srgbClr val="1C4587"/>
              </a:solidFill>
            </a:endParaRPr>
          </a:p>
          <a:p>
            <a:pPr indent="-355600" lvl="0" marL="457200" rtl="0" algn="l">
              <a:spcBef>
                <a:spcPts val="1000"/>
              </a:spcBef>
              <a:spcAft>
                <a:spcPts val="0"/>
              </a:spcAft>
              <a:buClr>
                <a:srgbClr val="1C4587"/>
              </a:buClr>
              <a:buSzPts val="2000"/>
              <a:buChar char="●"/>
            </a:pPr>
            <a:r>
              <a:rPr lang="en" sz="2000">
                <a:solidFill>
                  <a:srgbClr val="1C4587"/>
                </a:solidFill>
              </a:rPr>
              <a:t>Different species will have different timescales</a:t>
            </a:r>
            <a:endParaRPr sz="2000">
              <a:solidFill>
                <a:srgbClr val="1C4587"/>
              </a:solidFill>
            </a:endParaRPr>
          </a:p>
          <a:p>
            <a:pPr indent="-355600" lvl="0" marL="457200" rtl="0" algn="l">
              <a:spcBef>
                <a:spcPts val="1000"/>
              </a:spcBef>
              <a:spcAft>
                <a:spcPts val="0"/>
              </a:spcAft>
              <a:buClr>
                <a:srgbClr val="1C4587"/>
              </a:buClr>
              <a:buSzPts val="2000"/>
              <a:buChar char="●"/>
            </a:pPr>
            <a:r>
              <a:rPr lang="en" sz="2000">
                <a:solidFill>
                  <a:srgbClr val="1C4587"/>
                </a:solidFill>
              </a:rPr>
              <a:t>Improved adaptive management</a:t>
            </a:r>
            <a:endParaRPr sz="2000">
              <a:solidFill>
                <a:srgbClr val="1C4587"/>
              </a:solidFill>
            </a:endParaRPr>
          </a:p>
        </p:txBody>
      </p:sp>
      <p:pic>
        <p:nvPicPr>
          <p:cNvPr id="169" name="Google Shape;169;p30"/>
          <p:cNvPicPr preferRelativeResize="0"/>
          <p:nvPr/>
        </p:nvPicPr>
        <p:blipFill rotWithShape="1">
          <a:blip r:embed="rId3">
            <a:alphaModFix/>
          </a:blip>
          <a:srcRect b="0" l="0" r="8079" t="0"/>
          <a:stretch/>
        </p:blipFill>
        <p:spPr>
          <a:xfrm>
            <a:off x="227400" y="3401094"/>
            <a:ext cx="2125312" cy="1219281"/>
          </a:xfrm>
          <a:prstGeom prst="rect">
            <a:avLst/>
          </a:prstGeom>
          <a:noFill/>
          <a:ln>
            <a:noFill/>
          </a:ln>
        </p:spPr>
      </p:pic>
      <p:pic>
        <p:nvPicPr>
          <p:cNvPr id="170" name="Google Shape;170;p30"/>
          <p:cNvPicPr preferRelativeResize="0"/>
          <p:nvPr/>
        </p:nvPicPr>
        <p:blipFill rotWithShape="1">
          <a:blip r:embed="rId4">
            <a:alphaModFix/>
          </a:blip>
          <a:srcRect b="5967" l="9189" r="0" t="6282"/>
          <a:stretch/>
        </p:blipFill>
        <p:spPr>
          <a:xfrm>
            <a:off x="2525125" y="3347598"/>
            <a:ext cx="1999800" cy="1288227"/>
          </a:xfrm>
          <a:prstGeom prst="rect">
            <a:avLst/>
          </a:prstGeom>
          <a:noFill/>
          <a:ln>
            <a:noFill/>
          </a:ln>
        </p:spPr>
      </p:pic>
      <p:sp>
        <p:nvSpPr>
          <p:cNvPr id="171" name="Google Shape;171;p30"/>
          <p:cNvSpPr txBox="1"/>
          <p:nvPr>
            <p:ph idx="1" type="body"/>
          </p:nvPr>
        </p:nvSpPr>
        <p:spPr>
          <a:xfrm>
            <a:off x="227400" y="4620375"/>
            <a:ext cx="2125200" cy="52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rgbClr val="1C4587"/>
                </a:solidFill>
              </a:rPr>
              <a:t>Lowest M</a:t>
            </a:r>
            <a:endParaRPr sz="2000">
              <a:solidFill>
                <a:srgbClr val="1C4587"/>
              </a:solidFill>
            </a:endParaRPr>
          </a:p>
        </p:txBody>
      </p:sp>
      <p:sp>
        <p:nvSpPr>
          <p:cNvPr id="172" name="Google Shape;172;p30"/>
          <p:cNvSpPr txBox="1"/>
          <p:nvPr>
            <p:ph idx="1" type="body"/>
          </p:nvPr>
        </p:nvSpPr>
        <p:spPr>
          <a:xfrm>
            <a:off x="2514975" y="4620375"/>
            <a:ext cx="2010000" cy="52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rgbClr val="1C4587"/>
                </a:solidFill>
              </a:rPr>
              <a:t>Highest k</a:t>
            </a:r>
            <a:endParaRPr sz="2000">
              <a:solidFill>
                <a:srgbClr val="1C4587"/>
              </a:solidFill>
            </a:endParaRPr>
          </a:p>
        </p:txBody>
      </p:sp>
      <p:sp>
        <p:nvSpPr>
          <p:cNvPr id="173" name="Google Shape;173;p30"/>
          <p:cNvSpPr txBox="1"/>
          <p:nvPr>
            <p:ph idx="1" type="body"/>
          </p:nvPr>
        </p:nvSpPr>
        <p:spPr>
          <a:xfrm>
            <a:off x="4787475" y="1403725"/>
            <a:ext cx="4209900" cy="322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1C4587"/>
                </a:solidFill>
              </a:rPr>
              <a:t>Outcomes</a:t>
            </a:r>
            <a:endParaRPr sz="2000">
              <a:solidFill>
                <a:srgbClr val="1C4587"/>
              </a:solidFill>
            </a:endParaRPr>
          </a:p>
          <a:p>
            <a:pPr indent="-355600" lvl="0" marL="457200" rtl="0" algn="l">
              <a:lnSpc>
                <a:spcPct val="115000"/>
              </a:lnSpc>
              <a:spcBef>
                <a:spcPts val="1000"/>
              </a:spcBef>
              <a:spcAft>
                <a:spcPts val="0"/>
              </a:spcAft>
              <a:buClr>
                <a:srgbClr val="1C4587"/>
              </a:buClr>
              <a:buSzPts val="2000"/>
              <a:buChar char="●"/>
            </a:pPr>
            <a:r>
              <a:rPr lang="en" sz="2000">
                <a:solidFill>
                  <a:srgbClr val="1C4587"/>
                </a:solidFill>
              </a:rPr>
              <a:t>Improved methodologies for assessment and management of fisheries populations in marine reserves following implementation</a:t>
            </a:r>
            <a:endParaRPr sz="2000">
              <a:solidFill>
                <a:srgbClr val="1C4587"/>
              </a:solidFill>
            </a:endParaRPr>
          </a:p>
          <a:p>
            <a:pPr indent="-355600" lvl="0" marL="457200" rtl="0" algn="l">
              <a:lnSpc>
                <a:spcPct val="115000"/>
              </a:lnSpc>
              <a:spcBef>
                <a:spcPts val="1000"/>
              </a:spcBef>
              <a:spcAft>
                <a:spcPts val="0"/>
              </a:spcAft>
              <a:buClr>
                <a:srgbClr val="1C4587"/>
              </a:buClr>
              <a:buSzPts val="2000"/>
              <a:buChar char="●"/>
            </a:pPr>
            <a:r>
              <a:rPr lang="en" sz="2000">
                <a:solidFill>
                  <a:srgbClr val="1C4587"/>
                </a:solidFill>
              </a:rPr>
              <a:t>Open-access base model in R </a:t>
            </a:r>
            <a:endParaRPr sz="2000">
              <a:solidFill>
                <a:srgbClr val="1C4587"/>
              </a:solidFill>
            </a:endParaRPr>
          </a:p>
          <a:p>
            <a:pPr indent="0" lvl="0" marL="0" rtl="0" algn="l">
              <a:lnSpc>
                <a:spcPct val="115000"/>
              </a:lnSpc>
              <a:spcBef>
                <a:spcPts val="1000"/>
              </a:spcBef>
              <a:spcAft>
                <a:spcPts val="1000"/>
              </a:spcAft>
              <a:buNone/>
            </a:pPr>
            <a:r>
              <a:t/>
            </a:r>
            <a:endParaRPr sz="2000">
              <a:solidFill>
                <a:srgbClr val="1C4587"/>
              </a:solidFill>
            </a:endParaRPr>
          </a:p>
        </p:txBody>
      </p:sp>
      <p:sp>
        <p:nvSpPr>
          <p:cNvPr id="174" name="Google Shape;174;p30"/>
          <p:cNvSpPr/>
          <p:nvPr/>
        </p:nvSpPr>
        <p:spPr>
          <a:xfrm>
            <a:off x="0" y="0"/>
            <a:ext cx="2862600" cy="267900"/>
          </a:xfrm>
          <a:prstGeom prst="homePlate">
            <a:avLst>
              <a:gd fmla="val 50000" name="adj"/>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Background</a:t>
            </a:r>
            <a:endParaRPr/>
          </a:p>
        </p:txBody>
      </p:sp>
      <p:sp>
        <p:nvSpPr>
          <p:cNvPr id="175" name="Google Shape;175;p30"/>
          <p:cNvSpPr/>
          <p:nvPr/>
        </p:nvSpPr>
        <p:spPr>
          <a:xfrm>
            <a:off x="2862600" y="0"/>
            <a:ext cx="2655300" cy="267900"/>
          </a:xfrm>
          <a:prstGeom prst="chevron">
            <a:avLst>
              <a:gd fmla="val 50000" name="adj"/>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Methods</a:t>
            </a:r>
            <a:endParaRPr/>
          </a:p>
        </p:txBody>
      </p:sp>
      <p:sp>
        <p:nvSpPr>
          <p:cNvPr id="176" name="Google Shape;176;p30"/>
          <p:cNvSpPr/>
          <p:nvPr/>
        </p:nvSpPr>
        <p:spPr>
          <a:xfrm>
            <a:off x="5517776" y="0"/>
            <a:ext cx="3743700" cy="267900"/>
          </a:xfrm>
          <a:prstGeom prst="chevron">
            <a:avLst>
              <a:gd fmla="val 50000"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Hypotheses and Outcomes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